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0" r:id="rId18"/>
    <p:sldId id="275" r:id="rId19"/>
    <p:sldId id="276" r:id="rId20"/>
    <p:sldId id="277" r:id="rId21"/>
    <p:sldId id="278" r:id="rId22"/>
    <p:sldId id="272" r:id="rId23"/>
    <p:sldId id="2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08" y="-1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0;&#1074;&#1072;&#1085;&#1086;&#1074;-&#1072;&#1084;.&#1088;&#1092;/obzh_metod_fgos_ooo/pdf/metod_fgos_ooo_shoigu_2023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Особенности проектирования отдельных этапов урока ОБЗР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C:\Users\User\Desktop\ва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14550"/>
            <a:ext cx="7524751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60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ru-RU" dirty="0"/>
              <a:t>6. Обобщение и систематизация знаний, умений, навыков, опыта деятельности, ценностей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780928"/>
            <a:ext cx="7920880" cy="3600400"/>
          </a:xfrm>
        </p:spPr>
        <p:txBody>
          <a:bodyPr/>
          <a:lstStyle/>
          <a:p>
            <a:r>
              <a:rPr lang="ru-RU" dirty="0"/>
              <a:t>Приведение знаний в систему на основе принципов систематичности и системности; владение функциями научного знания (описательной, объяснительной, предсказательной)</a:t>
            </a:r>
          </a:p>
        </p:txBody>
      </p:sp>
      <p:pic>
        <p:nvPicPr>
          <p:cNvPr id="2050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342100"/>
            <a:ext cx="29908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91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ru-RU" dirty="0"/>
              <a:t>7. Контроль, само- и взаимоконтроль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7920880" cy="4104456"/>
          </a:xfrm>
        </p:spPr>
        <p:txBody>
          <a:bodyPr/>
          <a:lstStyle/>
          <a:p>
            <a:r>
              <a:rPr lang="ru-RU" dirty="0"/>
              <a:t>Проверка интегративных качеств знаний: системности, действенности, прочности — с помощью универсальных учебных действий</a:t>
            </a:r>
          </a:p>
        </p:txBody>
      </p:sp>
      <p:pic>
        <p:nvPicPr>
          <p:cNvPr id="3074" name="Picture 2" descr="C:\Users\User\Desktop\RIAN_2348041.HR_.ru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83600"/>
            <a:ext cx="5112569" cy="287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91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ru-RU" dirty="0"/>
              <a:t>8. Подведение итогов урока, рефлексия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7920880" cy="4104456"/>
          </a:xfrm>
        </p:spPr>
        <p:txBody>
          <a:bodyPr/>
          <a:lstStyle/>
          <a:p>
            <a:r>
              <a:rPr lang="ru-RU" dirty="0"/>
              <a:t>Осмысление значения (содержания) и смысла (ценности) деятельности на уроке; оценка и самооценка результатов работы на уроке</a:t>
            </a:r>
          </a:p>
        </p:txBody>
      </p:sp>
      <p:pic>
        <p:nvPicPr>
          <p:cNvPr id="4099" name="Picture 3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89094"/>
            <a:ext cx="3024336" cy="249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91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ru-RU" dirty="0"/>
              <a:t>9. Инструктаж о домашнем задании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7920880" cy="4104456"/>
          </a:xfrm>
        </p:spPr>
        <p:txBody>
          <a:bodyPr/>
          <a:lstStyle/>
          <a:p>
            <a:r>
              <a:rPr lang="ru-RU" dirty="0"/>
              <a:t>Продолжение работы по воспитанию, обучению и развитию обучающихся с учётом индивидуального, дифференцированного и системно-</a:t>
            </a:r>
            <a:r>
              <a:rPr lang="ru-RU" dirty="0" err="1"/>
              <a:t>деятельностного</a:t>
            </a:r>
            <a:r>
              <a:rPr lang="ru-RU" dirty="0"/>
              <a:t> подходов</a:t>
            </a:r>
          </a:p>
        </p:txBody>
      </p:sp>
      <p:pic>
        <p:nvPicPr>
          <p:cNvPr id="5122" name="Picture 2" descr="C:\Users\User\Desktop\77d41a129d74e29e4f733c7ad4919db4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80967"/>
            <a:ext cx="2631658" cy="197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91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7920880" cy="4104456"/>
          </a:xfrm>
        </p:spPr>
        <p:txBody>
          <a:bodyPr>
            <a:normAutofit lnSpcReduction="10000"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Сопоставьте</a:t>
            </a:r>
          </a:p>
          <a:p>
            <a:r>
              <a:rPr lang="ru-RU" sz="6000" dirty="0" smtClean="0">
                <a:solidFill>
                  <a:srgbClr val="FF0000"/>
                </a:solidFill>
              </a:rPr>
              <a:t>ЭТАПЫ УРОКА</a:t>
            </a:r>
          </a:p>
          <a:p>
            <a:r>
              <a:rPr lang="ru-RU" sz="6000" dirty="0" smtClean="0">
                <a:solidFill>
                  <a:srgbClr val="00B050"/>
                </a:solidFill>
              </a:rPr>
              <a:t>с примерами формируемых </a:t>
            </a:r>
            <a:r>
              <a:rPr lang="ru-RU" sz="6000" dirty="0" smtClean="0">
                <a:solidFill>
                  <a:srgbClr val="FF0000"/>
                </a:solidFill>
              </a:rPr>
              <a:t>УУД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91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5400600"/>
          </a:xfrm>
        </p:spPr>
        <p:txBody>
          <a:bodyPr>
            <a:normAutofit fontScale="90000"/>
          </a:bodyPr>
          <a:lstStyle/>
          <a:p>
            <a:r>
              <a:rPr lang="ru-RU" dirty="0"/>
              <a:t>Исходя из типологии уроков и перечня этапов, можно сконструировать </a:t>
            </a:r>
            <a:r>
              <a:rPr lang="ru-RU" dirty="0">
                <a:solidFill>
                  <a:srgbClr val="7030A0"/>
                </a:solidFill>
              </a:rPr>
              <a:t>несколько вариантов каждого типа</a:t>
            </a:r>
            <a:r>
              <a:rPr lang="ru-RU" dirty="0"/>
              <a:t> уроков, </a:t>
            </a:r>
            <a:r>
              <a:rPr lang="ru-RU" dirty="0">
                <a:solidFill>
                  <a:srgbClr val="00B050"/>
                </a:solidFill>
              </a:rPr>
              <a:t>наполнив их различным набором этапов</a:t>
            </a:r>
            <a:r>
              <a:rPr lang="ru-RU" dirty="0"/>
              <a:t>, отрабатываемых в своей последовательности.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391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7920880" cy="4104456"/>
          </a:xfrm>
        </p:spPr>
        <p:txBody>
          <a:bodyPr>
            <a:normAutofit fontScale="85000" lnSpcReduction="10000"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Разложите получившиеся комплекты в соответствии с предлагаемыми вариантами урока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39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Варианты урока </a:t>
            </a:r>
            <a:r>
              <a:rPr lang="ru-RU" b="1" dirty="0">
                <a:solidFill>
                  <a:srgbClr val="00B050"/>
                </a:solidFill>
              </a:rPr>
              <a:t>изучения новых знаний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133662"/>
              </p:ext>
            </p:extLst>
          </p:nvPr>
        </p:nvGraphicFramePr>
        <p:xfrm>
          <a:off x="467544" y="1916830"/>
          <a:ext cx="8136903" cy="4817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3089"/>
                <a:gridCol w="1737902"/>
                <a:gridCol w="1972823"/>
                <a:gridCol w="2213089"/>
              </a:tblGrid>
              <a:tr h="545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№ 1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№ 2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№ 3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№ 4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71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1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4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4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4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45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2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1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1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1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45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3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3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3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3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45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4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4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4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4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45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5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5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2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5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45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8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8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8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8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45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9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9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9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9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391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Варианты урока </a:t>
            </a:r>
            <a:r>
              <a:rPr lang="ru-RU" b="1" dirty="0" smtClean="0">
                <a:solidFill>
                  <a:srgbClr val="00B050"/>
                </a:solidFill>
              </a:rPr>
              <a:t>закрепления знаний и умений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9134"/>
              </p:ext>
            </p:extLst>
          </p:nvPr>
        </p:nvGraphicFramePr>
        <p:xfrm>
          <a:off x="395536" y="1844824"/>
          <a:ext cx="8496944" cy="48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0804"/>
                <a:gridCol w="2109588"/>
                <a:gridCol w="1968413"/>
                <a:gridCol w="2208139"/>
              </a:tblGrid>
              <a:tr h="587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№ 1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№ 2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№ 3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№ 4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15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1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4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4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4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15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2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1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4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1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87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3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3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1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2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87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5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5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3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3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87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7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7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5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5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87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8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8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8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8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87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9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9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9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9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072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Варианты урока </a:t>
            </a:r>
            <a:r>
              <a:rPr lang="ru-RU" b="1" dirty="0" smtClean="0">
                <a:solidFill>
                  <a:srgbClr val="00B050"/>
                </a:solidFill>
              </a:rPr>
              <a:t>применения </a:t>
            </a:r>
            <a:r>
              <a:rPr lang="ru-RU" b="1" dirty="0" smtClean="0"/>
              <a:t>знаний и умений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251746"/>
              </p:ext>
            </p:extLst>
          </p:nvPr>
        </p:nvGraphicFramePr>
        <p:xfrm>
          <a:off x="467544" y="1844824"/>
          <a:ext cx="8280920" cy="4680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8713"/>
                <a:gridCol w="1643619"/>
                <a:gridCol w="1679277"/>
                <a:gridCol w="1660598"/>
                <a:gridCol w="1648713"/>
              </a:tblGrid>
              <a:tr h="1059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Вариант № </a:t>
                      </a:r>
                      <a:r>
                        <a:rPr lang="ru-RU" sz="2800" dirty="0">
                          <a:effectLst/>
                        </a:rPr>
                        <a:t>1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Вариант № </a:t>
                      </a:r>
                      <a:r>
                        <a:rPr lang="ru-RU" sz="2800" dirty="0">
                          <a:effectLst/>
                        </a:rPr>
                        <a:t>2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Вариант № </a:t>
                      </a:r>
                      <a:r>
                        <a:rPr lang="ru-RU" sz="2800" dirty="0">
                          <a:effectLst/>
                        </a:rPr>
                        <a:t>3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Вариант № 4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Вариант № 5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38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3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3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13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13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13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6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13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6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6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7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6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7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13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13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9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9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9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9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9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002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4968552"/>
          </a:xfrm>
        </p:spPr>
        <p:txBody>
          <a:bodyPr>
            <a:noAutofit/>
          </a:bodyPr>
          <a:lstStyle/>
          <a:p>
            <a:r>
              <a:rPr lang="ru-RU" sz="3200" dirty="0"/>
              <a:t>С точки зрения системного подхода урок — это ограниченная во времени и пространстве часть образовательного процесса, на которой решаются частные, но завершённые задачи. И следовательно, в нём должны быть все компоненты учебно-воспитательного процесса (цель, содержание, средства, формы, технологии и пр.).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2050" name="Picture 2" descr="C:\Users\User\Desktop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0848"/>
            <a:ext cx="3563888" cy="206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714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Варианты урока </a:t>
            </a:r>
            <a:r>
              <a:rPr lang="ru-RU" b="1" dirty="0" smtClean="0">
                <a:solidFill>
                  <a:srgbClr val="00B050"/>
                </a:solidFill>
              </a:rPr>
              <a:t>обобщения и систематизации ЗУН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559507"/>
              </p:ext>
            </p:extLst>
          </p:nvPr>
        </p:nvGraphicFramePr>
        <p:xfrm>
          <a:off x="323528" y="1844824"/>
          <a:ext cx="8424937" cy="4609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7465"/>
                <a:gridCol w="1647465"/>
                <a:gridCol w="1762768"/>
                <a:gridCol w="1647465"/>
                <a:gridCol w="1719774"/>
              </a:tblGrid>
              <a:tr h="1037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Вариант № 1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Вариант № 2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Вариант № 3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Вариант № 4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Вариант № 5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27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3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3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3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27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3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03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6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03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6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6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03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6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6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7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03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03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9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9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9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9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9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965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/>
              <a:t>Варианты урока </a:t>
            </a:r>
            <a:r>
              <a:rPr lang="ru-RU" b="1" dirty="0" smtClean="0">
                <a:solidFill>
                  <a:srgbClr val="00B050"/>
                </a:solidFill>
              </a:rPr>
              <a:t>контроля </a:t>
            </a:r>
            <a:r>
              <a:rPr lang="ru-RU" b="1" dirty="0" smtClean="0"/>
              <a:t>ЗУН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753700"/>
              </p:ext>
            </p:extLst>
          </p:nvPr>
        </p:nvGraphicFramePr>
        <p:xfrm>
          <a:off x="395536" y="1700808"/>
          <a:ext cx="8280920" cy="4608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9303"/>
                <a:gridCol w="1619303"/>
                <a:gridCol w="1732635"/>
                <a:gridCol w="1619303"/>
                <a:gridCol w="1690376"/>
              </a:tblGrid>
              <a:tr h="1165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Вариант № 1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Вариант № 2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Вариант № 3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Вариант № 4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Вариант № 5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91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3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3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3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3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91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3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64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7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64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7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7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64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7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7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64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9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9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9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9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9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453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Задание 3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7920880" cy="410445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Сопоставьте </a:t>
            </a:r>
            <a:r>
              <a:rPr lang="ru-RU" sz="5400" dirty="0" smtClean="0">
                <a:solidFill>
                  <a:srgbClr val="00B050"/>
                </a:solidFill>
              </a:rPr>
              <a:t>этап</a:t>
            </a:r>
            <a:r>
              <a:rPr lang="ru-RU" sz="5400" dirty="0" smtClean="0"/>
              <a:t> урока с возможным </a:t>
            </a:r>
            <a:r>
              <a:rPr lang="ru-RU" sz="5400" dirty="0" smtClean="0">
                <a:solidFill>
                  <a:srgbClr val="00B050"/>
                </a:solidFill>
              </a:rPr>
              <a:t>характером деятельности </a:t>
            </a:r>
            <a:r>
              <a:rPr lang="ru-RU" sz="5400" dirty="0" smtClean="0"/>
              <a:t>обучающихся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680391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ru-RU" dirty="0" smtClean="0"/>
              <a:t>Источник материалов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7920880" cy="4104456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u="sng" dirty="0" smtClean="0">
                <a:hlinkClick r:id="rId2"/>
              </a:rPr>
              <a:t>Методическое пособие </a:t>
            </a:r>
            <a:r>
              <a:rPr lang="ru-RU" b="1" u="sng" dirty="0">
                <a:hlinkClick r:id="rId2"/>
              </a:rPr>
              <a:t>для учителя к учебнику под научной редакцией Ю. С. Шойгу «Основы безопасности жизнедеятельности (безопасности и защиты Родины).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391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Сложились общие требования: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980728"/>
            <a:ext cx="7704856" cy="453650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</a:rPr>
              <a:t>• </a:t>
            </a:r>
            <a:r>
              <a:rPr lang="ru-RU" b="1" dirty="0" smtClean="0">
                <a:solidFill>
                  <a:schemeClr val="tx1"/>
                </a:solidFill>
              </a:rPr>
              <a:t>гуманистические </a:t>
            </a:r>
            <a:r>
              <a:rPr lang="ru-RU" b="1" dirty="0">
                <a:solidFill>
                  <a:schemeClr val="tx1"/>
                </a:solidFill>
              </a:rPr>
              <a:t>принципы;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• </a:t>
            </a:r>
            <a:r>
              <a:rPr lang="ru-RU" b="1" dirty="0" smtClean="0">
                <a:solidFill>
                  <a:schemeClr val="tx1"/>
                </a:solidFill>
              </a:rPr>
              <a:t>чёткое </a:t>
            </a:r>
            <a:r>
              <a:rPr lang="ru-RU" b="1" dirty="0">
                <a:solidFill>
                  <a:schemeClr val="tx1"/>
                </a:solidFill>
              </a:rPr>
              <a:t>определение целей;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• </a:t>
            </a:r>
            <a:r>
              <a:rPr lang="ru-RU" b="1" dirty="0" smtClean="0">
                <a:solidFill>
                  <a:schemeClr val="tx1"/>
                </a:solidFill>
              </a:rPr>
              <a:t>использование </a:t>
            </a:r>
            <a:r>
              <a:rPr lang="ru-RU" b="1" dirty="0">
                <a:solidFill>
                  <a:schemeClr val="tx1"/>
                </a:solidFill>
              </a:rPr>
              <a:t>последних достижений науки;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• учётом их индивидуальных особенностей;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• рациональное информационное насыщение урока;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• чёткое планирование;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• опора на фактический уровень развития;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• мотивация на обучение;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• воспитание умения самостоятельного приобретения знаний;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• создание условий оперативной обратной связи;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• самоанализ проведённого урока.</a:t>
            </a:r>
          </a:p>
          <a:p>
            <a:pPr algn="l"/>
            <a:endParaRPr lang="ru-RU" dirty="0"/>
          </a:p>
        </p:txBody>
      </p:sp>
      <p:pic>
        <p:nvPicPr>
          <p:cNvPr id="3074" name="Picture 2" descr="C:\Users\User\Desktop\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82704"/>
            <a:ext cx="2393279" cy="167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52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2808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Выделяют 9 этапов, но они никогда не используются все вместе, а определённый набор, в зависимости от того, какой тип урока.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221088"/>
            <a:ext cx="3456384" cy="230425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 ещё в каждом типе есть по несколько вариантов и там комбинации этапов тоже разные.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098" name="Picture 2" descr="C:\Users\User\Desktop\Ка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058" y="3789040"/>
            <a:ext cx="3544942" cy="311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528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ru-RU" dirty="0"/>
              <a:t>1. Организационный момент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7920880" cy="1981794"/>
          </a:xfrm>
        </p:spPr>
        <p:txBody>
          <a:bodyPr/>
          <a:lstStyle/>
          <a:p>
            <a:r>
              <a:rPr lang="ru-RU" dirty="0"/>
              <a:t>Подготовка обучающихся к работе на уроке, актуализация целей и мотивов их деятельности</a:t>
            </a:r>
          </a:p>
        </p:txBody>
      </p:sp>
      <p:pic>
        <p:nvPicPr>
          <p:cNvPr id="5122" name="Picture 2" descr="C:\Users\User\Desktop\выа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58666"/>
            <a:ext cx="4500837" cy="236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91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ru-RU" dirty="0"/>
              <a:t>2. Проверка домашнего задания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7920880" cy="4104456"/>
          </a:xfrm>
        </p:spPr>
        <p:txBody>
          <a:bodyPr/>
          <a:lstStyle/>
          <a:p>
            <a:r>
              <a:rPr lang="ru-RU" dirty="0"/>
              <a:t>Установление правильности и осознанности выполнения домашнего задания всеми или большинством обучающихся, устранение обнаруженных пробелов, дальнейшее совершенствование знаний, умений и навыков</a:t>
            </a:r>
          </a:p>
        </p:txBody>
      </p:sp>
      <p:pic>
        <p:nvPicPr>
          <p:cNvPr id="6146" name="Picture 2" descr="C:\Users\User\Desktop\full_size_1572448318-d588249f0a2689e8787a0b6267fc047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860" y="5272315"/>
            <a:ext cx="2936454" cy="158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52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3. Подготовка обучающихся к работе на основном этапе урока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7920880" cy="4104456"/>
          </a:xfrm>
        </p:spPr>
        <p:txBody>
          <a:bodyPr/>
          <a:lstStyle/>
          <a:p>
            <a:r>
              <a:rPr lang="ru-RU" dirty="0"/>
              <a:t>Подготовка обучающихся к тому виду деятельности, который будет доминировать на основном этапе урока.</a:t>
            </a:r>
            <a:br>
              <a:rPr lang="ru-RU" dirty="0"/>
            </a:br>
            <a:r>
              <a:rPr lang="ru-RU" dirty="0"/>
              <a:t>Актуализация опорных знаний и умений, формирование познавательных мотивов</a:t>
            </a:r>
          </a:p>
        </p:txBody>
      </p:sp>
      <p:pic>
        <p:nvPicPr>
          <p:cNvPr id="7170" name="Picture 2" descr="C:\Users\User\Desktop\ол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50914"/>
            <a:ext cx="2573710" cy="222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91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ru-RU" dirty="0"/>
              <a:t>4. Изучение новых знаний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7920880" cy="2736304"/>
          </a:xfrm>
        </p:spPr>
        <p:txBody>
          <a:bodyPr/>
          <a:lstStyle/>
          <a:p>
            <a:r>
              <a:rPr lang="ru-RU" dirty="0"/>
              <a:t>Создание условия для усвоения обучающимися новых знаний, умений, навыков, способов деятельности; выделение главного в изучаемом материале</a:t>
            </a:r>
          </a:p>
        </p:txBody>
      </p:sp>
      <p:pic>
        <p:nvPicPr>
          <p:cNvPr id="8194" name="Picture 2" descr="C:\Users\User\Desktop\попр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33" y="4749736"/>
            <a:ext cx="3053753" cy="210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91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ru-RU" dirty="0"/>
              <a:t>5. Закрепление новых знаний и умений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7920880" cy="4104456"/>
          </a:xfrm>
        </p:spPr>
        <p:txBody>
          <a:bodyPr/>
          <a:lstStyle/>
          <a:p>
            <a:r>
              <a:rPr lang="ru-RU" dirty="0"/>
              <a:t>Организация деятельности обучающихся по применению новых знаний на репродуктивном уровне, в видоизменённой или новой ситуации</a:t>
            </a:r>
          </a:p>
        </p:txBody>
      </p:sp>
      <p:pic>
        <p:nvPicPr>
          <p:cNvPr id="1026" name="Picture 2" descr="C:\Users\User\Desktop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68156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911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677</Words>
  <Application>Microsoft Office PowerPoint</Application>
  <PresentationFormat>Экран (4:3)</PresentationFormat>
  <Paragraphs>211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Особенности проектирования отдельных этапов урока ОБЗР </vt:lpstr>
      <vt:lpstr>С точки зрения системного подхода урок — это ограниченная во времени и пространстве часть образовательного процесса, на которой решаются частные, но завершённые задачи. И следовательно, в нём должны быть все компоненты учебно-воспитательного процесса (цель, содержание, средства, формы, технологии и пр.). </vt:lpstr>
      <vt:lpstr>Сложились общие требования: </vt:lpstr>
      <vt:lpstr>Выделяют 9 этапов, но они никогда не используются все вместе, а определённый набор, в зависимости от того, какой тип урока.</vt:lpstr>
      <vt:lpstr>1. Организационный момент</vt:lpstr>
      <vt:lpstr>2. Проверка домашнего задания</vt:lpstr>
      <vt:lpstr>3. Подготовка обучающихся к работе на основном этапе урока</vt:lpstr>
      <vt:lpstr>4. Изучение новых знаний</vt:lpstr>
      <vt:lpstr>5. Закрепление новых знаний и умений</vt:lpstr>
      <vt:lpstr>6. Обобщение и систематизация знаний, умений, навыков, опыта деятельности, ценностей</vt:lpstr>
      <vt:lpstr>7. Контроль, само- и взаимоконтроль</vt:lpstr>
      <vt:lpstr>8. Подведение итогов урока, рефлексия</vt:lpstr>
      <vt:lpstr>9. Инструктаж о домашнем задании</vt:lpstr>
      <vt:lpstr>Задание 1</vt:lpstr>
      <vt:lpstr>Исходя из типологии уроков и перечня этапов, можно сконструировать несколько вариантов каждого типа уроков, наполнив их различным набором этапов, отрабатываемых в своей последовательности. </vt:lpstr>
      <vt:lpstr>Задание 2</vt:lpstr>
      <vt:lpstr>Варианты урока изучения новых знаний </vt:lpstr>
      <vt:lpstr>Варианты урока закрепления знаний и умений </vt:lpstr>
      <vt:lpstr>Варианты урока применения знаний и умений </vt:lpstr>
      <vt:lpstr>Варианты урока обобщения и систематизации ЗУН </vt:lpstr>
      <vt:lpstr>Варианты урока контроля ЗУН </vt:lpstr>
      <vt:lpstr>Задание 3</vt:lpstr>
      <vt:lpstr>Источник материалов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проектирования отдельных этапов урока ОБЗР </dc:title>
  <dc:creator>User</dc:creator>
  <cp:lastModifiedBy>User</cp:lastModifiedBy>
  <cp:revision>12</cp:revision>
  <dcterms:created xsi:type="dcterms:W3CDTF">2024-12-03T02:32:06Z</dcterms:created>
  <dcterms:modified xsi:type="dcterms:W3CDTF">2024-12-05T04:34:09Z</dcterms:modified>
</cp:coreProperties>
</file>